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embedTrueTypeFonts="1">
  <p:sldMasterIdLst>
    <p:sldMasterId id="2147483648" r:id="rId1"/>
  </p:sldMasterIdLst>
  <p:notesMasterIdLst>
    <p:notesMasterId r:id="rId3"/>
  </p:notesMasterIdLst>
  <p:sldIdLst>
    <p:sldId id="256" r:id="rId2"/>
  </p:sldIdLst>
  <p:sldSz cx="21383625" cy="30275213"/>
  <p:notesSz cx="9931400" cy="14351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Noto Sans Disp" panose="020B0502040504020204" pitchFamily="34"/>
      <p:regular r:id="rId8"/>
      <p:bold r:id="rId9"/>
      <p:italic r:id="rId10"/>
      <p:boldItalic r:id="rId11"/>
    </p:embeddedFont>
    <p:embeddedFont>
      <p:font typeface="Noto Sans Disp Cond SemBd" panose="020B0706040504020204" pitchFamily="34"/>
      <p:regular r:id="rId12"/>
      <p:bold r:id="rId13"/>
      <p:italic r:id="rId14"/>
      <p:boldItalic r:id="rId15"/>
    </p:embeddedFont>
    <p:embeddedFont>
      <p:font typeface="Noto Sans Disp Light" panose="020B0402040504020204" pitchFamily="34"/>
      <p:regular r:id="rId16"/>
      <p:italic r:id="rId17"/>
    </p:embeddedFont>
    <p:embeddedFont>
      <p:font typeface="Noto Sans Disp SemBd" panose="020B0702040504020204" pitchFamily="34"/>
      <p:regular r:id="rId18"/>
      <p:bold r:id="rId19"/>
      <p:italic r:id="rId20"/>
      <p:boldItalic r:id="rId21"/>
    </p:embeddedFont>
    <p:embeddedFont>
      <p:font typeface="Times" pitchFamily="2" charset="0"/>
      <p:regular r:id="rId22"/>
      <p:bold r:id="rId23"/>
      <p:italic r:id="rId24"/>
      <p:boldItalic r:id="rId25"/>
    </p:embeddedFont>
  </p:embeddedFontLst>
  <p:defaultTextStyle>
    <a:defPPr>
      <a:defRPr lang="pt-BR"/>
    </a:defPPr>
    <a:lvl1pPr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1pPr>
    <a:lvl2pPr marL="322263" indent="134938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2pPr>
    <a:lvl3pPr marL="646113" indent="268288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3pPr>
    <a:lvl4pPr marL="968375" indent="403225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4pPr>
    <a:lvl5pPr marL="1292225" indent="536575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Times" panose="02020603050405020304" pitchFamily="18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47">
          <p15:clr>
            <a:srgbClr val="A4A3A4"/>
          </p15:clr>
        </p15:guide>
        <p15:guide id="2" orient="horz" pos="18517">
          <p15:clr>
            <a:srgbClr val="A4A3A4"/>
          </p15:clr>
        </p15:guide>
        <p15:guide id="3" pos="3019">
          <p15:clr>
            <a:srgbClr val="A4A3A4"/>
          </p15:clr>
        </p15:guide>
        <p15:guide id="4" pos="8187">
          <p15:clr>
            <a:srgbClr val="A4A3A4"/>
          </p15:clr>
        </p15:guide>
        <p15:guide id="5" pos="339">
          <p15:clr>
            <a:srgbClr val="A4A3A4"/>
          </p15:clr>
        </p15:guide>
        <p15:guide id="6" pos="13131">
          <p15:clr>
            <a:srgbClr val="A4A3A4"/>
          </p15:clr>
        </p15:guide>
        <p15:guide id="7" pos="2791">
          <p15:clr>
            <a:srgbClr val="A4A3A4"/>
          </p15:clr>
        </p15:guide>
        <p15:guide id="8" pos="7960">
          <p15:clr>
            <a:srgbClr val="A4A3A4"/>
          </p15:clr>
        </p15:guide>
        <p15:guide id="9" orient="horz" pos="368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DCDC"/>
    <a:srgbClr val="019FE0"/>
    <a:srgbClr val="274D8F"/>
    <a:srgbClr val="DFD2D0"/>
    <a:srgbClr val="294987"/>
    <a:srgbClr val="009EDD"/>
    <a:srgbClr val="CFD9E9"/>
    <a:srgbClr val="254A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546" autoAdjust="0"/>
    <p:restoredTop sz="94660"/>
  </p:normalViewPr>
  <p:slideViewPr>
    <p:cSldViewPr showGuides="1">
      <p:cViewPr>
        <p:scale>
          <a:sx n="70" d="100"/>
          <a:sy n="70" d="100"/>
        </p:scale>
        <p:origin x="2368" y="-1912"/>
      </p:cViewPr>
      <p:guideLst>
        <p:guide orient="horz" pos="4047"/>
        <p:guide orient="horz" pos="18517"/>
        <p:guide pos="3019"/>
        <p:guide pos="8187"/>
        <p:guide pos="339"/>
        <p:guide pos="13131"/>
        <p:guide pos="2791"/>
        <p:guide pos="7960"/>
        <p:guide orient="horz" pos="368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26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21" Type="http://schemas.openxmlformats.org/officeDocument/2006/relationships/font" Target="fonts/font18.fntdata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5" Type="http://schemas.openxmlformats.org/officeDocument/2006/relationships/font" Target="fonts/font22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font" Target="fonts/font1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font" Target="fonts/font21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font" Target="fonts/font20.fntdata"/><Relationship Id="rId28" Type="http://schemas.openxmlformats.org/officeDocument/2006/relationships/theme" Target="theme/theme1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font" Target="fonts/font19.fntdata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B017E50-68BC-4A40-AC14-A085C2B3CA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2125" cy="717550"/>
          </a:xfrm>
          <a:prstGeom prst="rect">
            <a:avLst/>
          </a:prstGeom>
        </p:spPr>
        <p:txBody>
          <a:bodyPr vert="horz" lIns="133777" tIns="66888" rIns="133777" bIns="66888" rtlCol="0"/>
          <a:lstStyle>
            <a:lvl1pPr algn="l">
              <a:defRPr sz="1800"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D1B40B-C81D-42C5-BEEF-0C1AC4B122ED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626100" y="0"/>
            <a:ext cx="4303713" cy="717550"/>
          </a:xfrm>
          <a:prstGeom prst="rect">
            <a:avLst/>
          </a:prstGeom>
        </p:spPr>
        <p:txBody>
          <a:bodyPr vert="horz" wrap="square" lIns="133777" tIns="66888" rIns="133777" bIns="66888" numCol="1" anchor="t" anchorCtr="0" compatLnSpc="1">
            <a:prstTxWarp prst="textNoShape">
              <a:avLst/>
            </a:prstTxWarp>
          </a:bodyPr>
          <a:lstStyle>
            <a:lvl1pPr algn="r">
              <a:defRPr sz="1800"/>
            </a:lvl1pPr>
          </a:lstStyle>
          <a:p>
            <a:pPr>
              <a:defRPr/>
            </a:pPr>
            <a:fld id="{B852CEE6-7E34-45C5-821B-F37BA8DB907F}" type="datetimeFigureOut">
              <a:rPr lang="en-US" altLang="en-US"/>
              <a:pPr>
                <a:defRPr/>
              </a:pPr>
              <a:t>6/9/19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3DEF6A92-686D-412A-B91D-1FB353A8DB6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065463" y="1076325"/>
            <a:ext cx="3800475" cy="5381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33777" tIns="66888" rIns="133777" bIns="6688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56605F30-AC3D-4657-A0CC-146BBA78F9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92188" y="6818313"/>
            <a:ext cx="7947025" cy="6456362"/>
          </a:xfrm>
          <a:prstGeom prst="rect">
            <a:avLst/>
          </a:prstGeom>
        </p:spPr>
        <p:txBody>
          <a:bodyPr vert="horz" lIns="133777" tIns="66888" rIns="133777" bIns="66888" rtlCol="0"/>
          <a:lstStyle/>
          <a:p>
            <a:pPr lvl="0"/>
            <a:r>
              <a:rPr lang="pt-PT" noProof="0"/>
              <a:t>Click to edit Master text styles</a:t>
            </a:r>
          </a:p>
          <a:p>
            <a:pPr lvl="1"/>
            <a:r>
              <a:rPr lang="pt-PT" noProof="0"/>
              <a:t>Second level</a:t>
            </a:r>
          </a:p>
          <a:p>
            <a:pPr lvl="2"/>
            <a:r>
              <a:rPr lang="pt-PT" noProof="0"/>
              <a:t>Third level</a:t>
            </a:r>
          </a:p>
          <a:p>
            <a:pPr lvl="3"/>
            <a:r>
              <a:rPr lang="pt-PT" noProof="0"/>
              <a:t>Fourth level</a:t>
            </a:r>
          </a:p>
          <a:p>
            <a:pPr lvl="4"/>
            <a:r>
              <a:rPr lang="pt-PT" noProof="0"/>
              <a:t>Fifth level</a:t>
            </a:r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E06B17-EE73-4FF7-A437-28A1D1465BD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13630275"/>
            <a:ext cx="4302125" cy="719138"/>
          </a:xfrm>
          <a:prstGeom prst="rect">
            <a:avLst/>
          </a:prstGeom>
        </p:spPr>
        <p:txBody>
          <a:bodyPr vert="horz" lIns="133777" tIns="66888" rIns="133777" bIns="66888" rtlCol="0" anchor="b"/>
          <a:lstStyle>
            <a:lvl1pPr algn="l">
              <a:defRPr sz="1800"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21F81F-530C-4A5B-B95A-42AA36EF0E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626100" y="13630275"/>
            <a:ext cx="4303713" cy="719138"/>
          </a:xfrm>
          <a:prstGeom prst="rect">
            <a:avLst/>
          </a:prstGeom>
        </p:spPr>
        <p:txBody>
          <a:bodyPr vert="horz" wrap="square" lIns="133777" tIns="66888" rIns="133777" bIns="66888" numCol="1" anchor="b" anchorCtr="0" compatLnSpc="1">
            <a:prstTxWarp prst="textNoShape">
              <a:avLst/>
            </a:prstTxWarp>
          </a:bodyPr>
          <a:lstStyle>
            <a:lvl1pPr algn="r">
              <a:defRPr sz="1800"/>
            </a:lvl1pPr>
          </a:lstStyle>
          <a:p>
            <a:pPr>
              <a:defRPr/>
            </a:pPr>
            <a:fld id="{CD322738-5867-44A4-960C-162E6D10915D}" type="slidenum">
              <a:rPr lang="en-US" altLang="en-US"/>
              <a:pPr>
                <a:defRPr/>
              </a:pPr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791451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322263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322263" algn="l" defTabSz="322263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646113" algn="l" defTabSz="322263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968375" algn="l" defTabSz="322263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292225" algn="l" defTabSz="322263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1615745" algn="l" defTabSz="323149" rtl="0" eaLnBrk="1" latinLnBrk="0" hangingPunct="1">
      <a:defRPr sz="848" kern="1200">
        <a:solidFill>
          <a:schemeClr val="tx1"/>
        </a:solidFill>
        <a:latin typeface="+mn-lt"/>
        <a:ea typeface="+mn-ea"/>
        <a:cs typeface="+mn-cs"/>
      </a:defRPr>
    </a:lvl6pPr>
    <a:lvl7pPr marL="1938894" algn="l" defTabSz="323149" rtl="0" eaLnBrk="1" latinLnBrk="0" hangingPunct="1">
      <a:defRPr sz="848" kern="1200">
        <a:solidFill>
          <a:schemeClr val="tx1"/>
        </a:solidFill>
        <a:latin typeface="+mn-lt"/>
        <a:ea typeface="+mn-ea"/>
        <a:cs typeface="+mn-cs"/>
      </a:defRPr>
    </a:lvl7pPr>
    <a:lvl8pPr marL="2262043" algn="l" defTabSz="323149" rtl="0" eaLnBrk="1" latinLnBrk="0" hangingPunct="1">
      <a:defRPr sz="848" kern="1200">
        <a:solidFill>
          <a:schemeClr val="tx1"/>
        </a:solidFill>
        <a:latin typeface="+mn-lt"/>
        <a:ea typeface="+mn-ea"/>
        <a:cs typeface="+mn-cs"/>
      </a:defRPr>
    </a:lvl8pPr>
    <a:lvl9pPr marL="2585192" algn="l" defTabSz="323149" rtl="0" eaLnBrk="1" latinLnBrk="0" hangingPunct="1">
      <a:defRPr sz="84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>
            <a:extLst>
              <a:ext uri="{FF2B5EF4-FFF2-40B4-BE49-F238E27FC236}">
                <a16:creationId xmlns:a16="http://schemas.microsoft.com/office/drawing/2014/main" id="{E33A113B-03C2-4072-8BAF-982D040B0D4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>
            <a:extLst>
              <a:ext uri="{FF2B5EF4-FFF2-40B4-BE49-F238E27FC236}">
                <a16:creationId xmlns:a16="http://schemas.microsoft.com/office/drawing/2014/main" id="{C699E27B-1339-46CB-AFEB-B18321CEF45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471488" eaLnBrk="1" hangingPunct="1">
              <a:spcBef>
                <a:spcPct val="0"/>
              </a:spcBef>
            </a:pPr>
            <a:endParaRPr lang="en-US" altLang="en-US" sz="1200"/>
          </a:p>
        </p:txBody>
      </p:sp>
      <p:sp>
        <p:nvSpPr>
          <p:cNvPr id="6148" name="Slide Number Placeholder 3">
            <a:extLst>
              <a:ext uri="{FF2B5EF4-FFF2-40B4-BE49-F238E27FC236}">
                <a16:creationId xmlns:a16="http://schemas.microsoft.com/office/drawing/2014/main" id="{C4765874-0396-4468-8F3F-A6632B6D91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1pPr>
            <a:lvl2pPr marL="1085850" indent="-417513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2pPr>
            <a:lvl3pPr marL="1671638" indent="-333375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3pPr>
            <a:lvl4pPr marL="2339975" indent="-333375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4pPr>
            <a:lvl5pPr marL="3009900" indent="-333375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5pPr>
            <a:lvl6pPr marL="3467100" indent="-3333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6pPr>
            <a:lvl7pPr marL="3924300" indent="-3333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7pPr>
            <a:lvl8pPr marL="4381500" indent="-3333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8pPr>
            <a:lvl9pPr marL="4838700" indent="-3333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FD4AC789-4092-458F-9AFF-5DB21180CBE5}" type="slidenum">
              <a:rPr lang="en-US" altLang="en-US" sz="1800" smtClean="0"/>
              <a:pPr/>
              <a:t>1</a:t>
            </a:fld>
            <a:endParaRPr lang="en-US" altLang="en-US" sz="1800"/>
          </a:p>
        </p:txBody>
      </p:sp>
    </p:spTree>
    <p:extLst>
      <p:ext uri="{BB962C8B-B14F-4D97-AF65-F5344CB8AC3E}">
        <p14:creationId xmlns:p14="http://schemas.microsoft.com/office/powerpoint/2010/main" val="1953444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ster-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-5556250" y="2320925"/>
            <a:ext cx="10042525" cy="11437938"/>
            <a:chOff x="-5556250" y="2320925"/>
            <a:chExt cx="10042525" cy="11437938"/>
          </a:xfrm>
        </p:grpSpPr>
        <p:graphicFrame>
          <p:nvGraphicFramePr>
            <p:cNvPr id="4" name="Object 7">
              <a:extLst>
                <a:ext uri="{FF2B5EF4-FFF2-40B4-BE49-F238E27FC236}">
                  <a16:creationId xmlns:a16="http://schemas.microsoft.com/office/drawing/2014/main" id="{7180690F-A7C5-41F1-969F-1EAC57B79AD3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748148824"/>
                </p:ext>
              </p:extLst>
            </p:nvPr>
          </p:nvGraphicFramePr>
          <p:xfrm>
            <a:off x="-5556250" y="2320925"/>
            <a:ext cx="10042525" cy="114379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204" name="CorelDRAW" r:id="rId3" imgW="3231115" imgH="3680531" progId="CorelDraw.Graphic.20">
                    <p:embed/>
                  </p:oleObj>
                </mc:Choice>
                <mc:Fallback>
                  <p:oleObj name="CorelDRAW" r:id="rId3" imgW="3231115" imgH="3680531" progId="CorelDraw.Graphic.20">
                    <p:embed/>
                    <p:pic>
                      <p:nvPicPr>
                        <p:cNvPr id="2055" name="Object 7">
                          <a:extLst>
                            <a:ext uri="{FF2B5EF4-FFF2-40B4-BE49-F238E27FC236}">
                              <a16:creationId xmlns:a16="http://schemas.microsoft.com/office/drawing/2014/main" id="{2BF6FA78-79C5-4CB7-8753-AF7F27C842B7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-5556250" y="2320925"/>
                          <a:ext cx="10042525" cy="1143793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" name="TextBox 8">
              <a:extLst>
                <a:ext uri="{FF2B5EF4-FFF2-40B4-BE49-F238E27FC236}">
                  <a16:creationId xmlns:a16="http://schemas.microsoft.com/office/drawing/2014/main" id="{C8C40757-DA14-4EBD-84FE-162BCB3633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2731394">
              <a:off x="348536" y="8296163"/>
              <a:ext cx="2663871" cy="5848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r"/>
              <a:r>
                <a:rPr lang="en-US" altLang="pt-PT" sz="3200" dirty="0">
                  <a:solidFill>
                    <a:schemeClr val="bg1"/>
                  </a:solidFill>
                  <a:latin typeface="Noto Sans Disp" panose="020B0502040504020204" pitchFamily="34"/>
                  <a:cs typeface="Noto Sans Disp" panose="020B0502040504020204" pitchFamily="34"/>
                </a:rPr>
                <a:t>2019</a:t>
              </a:r>
              <a:endParaRPr lang="pt-PT" altLang="pt-PT" sz="3200" dirty="0">
                <a:solidFill>
                  <a:schemeClr val="bg1"/>
                </a:solidFill>
                <a:latin typeface="Noto Sans Disp" panose="020B0502040504020204" pitchFamily="34"/>
                <a:cs typeface="Noto Sans Disp" panose="020B0502040504020204" pitchFamily="34"/>
              </a:endParaRPr>
            </a:p>
          </p:txBody>
        </p:sp>
      </p:grpSp>
      <p:pic>
        <p:nvPicPr>
          <p:cNvPr id="6" name="Picture 17">
            <a:extLst>
              <a:ext uri="{FF2B5EF4-FFF2-40B4-BE49-F238E27FC236}">
                <a16:creationId xmlns:a16="http://schemas.microsoft.com/office/drawing/2014/main" id="{F619F546-1AE0-4C46-87EC-8BB73DF34F9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3" y="27508200"/>
            <a:ext cx="3635375" cy="1095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FFC000"/>
                  </a:outerShdw>
                </a:effectLst>
              </a14:hiddenEffects>
            </a:ext>
          </a:extLst>
        </p:spPr>
      </p:pic>
      <p:pic>
        <p:nvPicPr>
          <p:cNvPr id="7" name="Picture 18">
            <a:extLst>
              <a:ext uri="{FF2B5EF4-FFF2-40B4-BE49-F238E27FC236}">
                <a16:creationId xmlns:a16="http://schemas.microsoft.com/office/drawing/2014/main" id="{0B142298-0464-4F6E-91BF-AD7C8CB58EE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38" y="28819475"/>
            <a:ext cx="4011612" cy="819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FFC000"/>
                  </a:outerShdw>
                </a:effectLst>
              </a14:hiddenEffects>
            </a:ext>
          </a:extLst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B235238D-7AAA-497D-B010-35951FD9F0C6}"/>
              </a:ext>
            </a:extLst>
          </p:cNvPr>
          <p:cNvSpPr>
            <a:spLocks noGrp="1" noChangeArrowheads="1"/>
          </p:cNvSpPr>
          <p:nvPr userDrawn="1">
            <p:ph type="title"/>
          </p:nvPr>
        </p:nvSpPr>
        <p:spPr bwMode="auto">
          <a:xfrm>
            <a:off x="4755214" y="1709365"/>
            <a:ext cx="16090250" cy="1638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>
              <a:defRPr/>
            </a:lvl1pPr>
          </a:lstStyle>
          <a:p>
            <a:pPr lvl="0"/>
            <a:r>
              <a:rPr lang="en-US" altLang="en-US" dirty="0"/>
              <a:t>Click to edit Master title style</a:t>
            </a:r>
            <a:endParaRPr lang="pt-BR" altLang="en-US" dirty="0"/>
          </a:p>
        </p:txBody>
      </p:sp>
    </p:spTree>
    <p:extLst>
      <p:ext uri="{BB962C8B-B14F-4D97-AF65-F5344CB8AC3E}">
        <p14:creationId xmlns:p14="http://schemas.microsoft.com/office/powerpoint/2010/main" val="4090444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6689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7BF240F4-BD4D-4B87-9834-84A4B4C3BDA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603375" y="2690813"/>
            <a:ext cx="18176875" cy="504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6000" tIns="0" rIns="3600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pt-BR" altLang="en-US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E09B4117-AA96-4690-B77E-B1C7F4C1334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603375" y="8745538"/>
            <a:ext cx="18176875" cy="1816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588" tIns="208794" rIns="417588" bIns="20879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pt-BR" altLang="en-US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00278B6D-906B-4AFF-A162-3D886F86D939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603375" y="27584400"/>
            <a:ext cx="4454525" cy="2017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17588" tIns="208794" rIns="417588" bIns="208794" numCol="1" anchor="t" anchorCtr="0" compatLnSpc="1">
            <a:prstTxWarp prst="textNoShape">
              <a:avLst/>
            </a:prstTxWarp>
          </a:bodyPr>
          <a:lstStyle>
            <a:lvl1pPr>
              <a:defRPr sz="6400">
                <a:latin typeface="Times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95A8DBC5-EC1B-4DD1-A771-7A0308657EE5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305675" y="27584400"/>
            <a:ext cx="6772275" cy="2017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17588" tIns="208794" rIns="417588" bIns="208794" numCol="1" anchor="t" anchorCtr="0" compatLnSpc="1">
            <a:prstTxWarp prst="textNoShape">
              <a:avLst/>
            </a:prstTxWarp>
          </a:bodyPr>
          <a:lstStyle>
            <a:lvl1pPr algn="ctr">
              <a:defRPr sz="6400">
                <a:latin typeface="Times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3C143462-0BEF-4A02-BFBC-8A9EEAC6194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5325725" y="27584400"/>
            <a:ext cx="4454525" cy="2017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17588" tIns="208794" rIns="417588" bIns="208794" numCol="1" anchor="t" anchorCtr="0" compatLnSpc="1">
            <a:prstTxWarp prst="textNoShape">
              <a:avLst/>
            </a:prstTxWarp>
          </a:bodyPr>
          <a:lstStyle>
            <a:lvl1pPr algn="r">
              <a:defRPr sz="6400"/>
            </a:lvl1pPr>
          </a:lstStyle>
          <a:p>
            <a:pPr>
              <a:defRPr/>
            </a:pPr>
            <a:fld id="{0DF838C0-6A27-47AC-888E-9CFC68C62427}" type="slidenum">
              <a:rPr lang="pt-BR" altLang="en-US"/>
              <a:pPr>
                <a:defRPr/>
              </a:pPr>
              <a:t>‹nº›</a:t>
            </a:fld>
            <a:endParaRPr lang="pt-B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</p:sldLayoutIdLst>
  <p:txStyles>
    <p:titleStyle>
      <a:lvl1pPr algn="ctr" defTabSz="4175125" rtl="0" fontAlgn="base">
        <a:spcBef>
          <a:spcPct val="0"/>
        </a:spcBef>
        <a:spcAft>
          <a:spcPct val="0"/>
        </a:spcAft>
        <a:defRPr lang="pt-BR" altLang="en-US" sz="6600" kern="1200" dirty="0">
          <a:solidFill>
            <a:srgbClr val="274D8F"/>
          </a:solidFill>
          <a:latin typeface="Noto Sans Disp Cond SemBd" panose="020B0706040504020204" pitchFamily="34"/>
          <a:ea typeface="Noto Sans Disp Cond SemBd" panose="020B0706040504020204" pitchFamily="34"/>
          <a:cs typeface="Noto Sans Disp Cond SemBd" panose="020B0706040504020204" pitchFamily="34"/>
        </a:defRPr>
      </a:lvl1pPr>
      <a:lvl2pPr algn="ctr" defTabSz="4175125" rtl="0" fontAlgn="base">
        <a:spcBef>
          <a:spcPct val="0"/>
        </a:spcBef>
        <a:spcAft>
          <a:spcPct val="0"/>
        </a:spcAft>
        <a:defRPr sz="6600">
          <a:solidFill>
            <a:srgbClr val="274D8F"/>
          </a:solidFill>
          <a:latin typeface="Noto Sans Disp Cond SemBd" panose="020B0706040504020204" pitchFamily="34"/>
          <a:ea typeface="MS PGothic" panose="020B0600070205080204" pitchFamily="34" charset="-128"/>
          <a:cs typeface="Noto Sans Disp Cond SemBd" panose="020B0706040504020204" pitchFamily="34"/>
        </a:defRPr>
      </a:lvl2pPr>
      <a:lvl3pPr algn="ctr" defTabSz="4175125" rtl="0" fontAlgn="base">
        <a:spcBef>
          <a:spcPct val="0"/>
        </a:spcBef>
        <a:spcAft>
          <a:spcPct val="0"/>
        </a:spcAft>
        <a:defRPr sz="6600">
          <a:solidFill>
            <a:srgbClr val="274D8F"/>
          </a:solidFill>
          <a:latin typeface="Noto Sans Disp Cond SemBd" panose="020B0706040504020204" pitchFamily="34"/>
          <a:ea typeface="MS PGothic" panose="020B0600070205080204" pitchFamily="34" charset="-128"/>
          <a:cs typeface="Noto Sans Disp Cond SemBd" panose="020B0706040504020204" pitchFamily="34"/>
        </a:defRPr>
      </a:lvl3pPr>
      <a:lvl4pPr algn="ctr" defTabSz="4175125" rtl="0" fontAlgn="base">
        <a:spcBef>
          <a:spcPct val="0"/>
        </a:spcBef>
        <a:spcAft>
          <a:spcPct val="0"/>
        </a:spcAft>
        <a:defRPr sz="6600">
          <a:solidFill>
            <a:srgbClr val="274D8F"/>
          </a:solidFill>
          <a:latin typeface="Noto Sans Disp Cond SemBd" panose="020B0706040504020204" pitchFamily="34"/>
          <a:ea typeface="MS PGothic" panose="020B0600070205080204" pitchFamily="34" charset="-128"/>
          <a:cs typeface="Noto Sans Disp Cond SemBd" panose="020B0706040504020204" pitchFamily="34"/>
        </a:defRPr>
      </a:lvl4pPr>
      <a:lvl5pPr algn="ctr" defTabSz="4175125" rtl="0" fontAlgn="base">
        <a:spcBef>
          <a:spcPct val="0"/>
        </a:spcBef>
        <a:spcAft>
          <a:spcPct val="0"/>
        </a:spcAft>
        <a:defRPr sz="6600">
          <a:solidFill>
            <a:srgbClr val="274D8F"/>
          </a:solidFill>
          <a:latin typeface="Noto Sans Disp Cond SemBd" panose="020B0706040504020204" pitchFamily="34"/>
          <a:ea typeface="MS PGothic" panose="020B0600070205080204" pitchFamily="34" charset="-128"/>
          <a:cs typeface="Noto Sans Disp Cond SemBd" panose="020B0706040504020204" pitchFamily="34"/>
        </a:defRPr>
      </a:lvl5pPr>
      <a:lvl6pPr marL="457200" algn="ctr" defTabSz="4175125" rtl="0" eaLnBrk="1" fontAlgn="base" hangingPunct="1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Times" charset="0"/>
        </a:defRPr>
      </a:lvl6pPr>
      <a:lvl7pPr marL="914400" algn="ctr" defTabSz="4175125" rtl="0" eaLnBrk="1" fontAlgn="base" hangingPunct="1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Times" charset="0"/>
        </a:defRPr>
      </a:lvl7pPr>
      <a:lvl8pPr marL="1371600" algn="ctr" defTabSz="4175125" rtl="0" eaLnBrk="1" fontAlgn="base" hangingPunct="1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Times" charset="0"/>
        </a:defRPr>
      </a:lvl8pPr>
      <a:lvl9pPr marL="1828800" algn="ctr" defTabSz="4175125" rtl="0" eaLnBrk="1" fontAlgn="base" hangingPunct="1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Times" charset="0"/>
        </a:defRPr>
      </a:lvl9pPr>
    </p:titleStyle>
    <p:bodyStyle>
      <a:lvl1pPr marL="1565275" indent="-1565275" algn="l" defTabSz="4175125" rtl="0" fontAlgn="base">
        <a:spcBef>
          <a:spcPct val="20000"/>
        </a:spcBef>
        <a:spcAft>
          <a:spcPct val="0"/>
        </a:spcAft>
        <a:buChar char="•"/>
        <a:defRPr sz="146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3392488" indent="-1304925" algn="l" defTabSz="4175125" rtl="0" fontAlgn="base">
        <a:spcBef>
          <a:spcPct val="20000"/>
        </a:spcBef>
        <a:spcAft>
          <a:spcPct val="0"/>
        </a:spcAft>
        <a:buChar char="–"/>
        <a:defRPr sz="128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5219700" indent="-1044575" algn="l" defTabSz="4175125" rtl="0" fontAlgn="base">
        <a:spcBef>
          <a:spcPct val="20000"/>
        </a:spcBef>
        <a:spcAft>
          <a:spcPct val="0"/>
        </a:spcAft>
        <a:buChar char="•"/>
        <a:defRPr sz="110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7307263" indent="-1042988" algn="l" defTabSz="4175125" rtl="0" fontAlgn="base">
        <a:spcBef>
          <a:spcPct val="20000"/>
        </a:spcBef>
        <a:spcAft>
          <a:spcPct val="0"/>
        </a:spcAft>
        <a:buChar char="–"/>
        <a:defRPr sz="91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9396413" indent="-1044575" algn="l" defTabSz="4175125" rtl="0" fontAlgn="base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9853613" indent="-1044575" algn="l" defTabSz="4175125" rtl="0" eaLnBrk="1" fontAlgn="base" hangingPunct="1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</a:defRPr>
      </a:lvl6pPr>
      <a:lvl7pPr marL="10310813" indent="-1044575" algn="l" defTabSz="4175125" rtl="0" eaLnBrk="1" fontAlgn="base" hangingPunct="1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</a:defRPr>
      </a:lvl7pPr>
      <a:lvl8pPr marL="10768013" indent="-1044575" algn="l" defTabSz="4175125" rtl="0" eaLnBrk="1" fontAlgn="base" hangingPunct="1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</a:defRPr>
      </a:lvl8pPr>
      <a:lvl9pPr marL="11225213" indent="-1044575" algn="l" defTabSz="4175125" rtl="0" eaLnBrk="1" fontAlgn="base" hangingPunct="1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hyperlink" Target="https://www.google.com/get/noto/" TargetMode="External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TextBox 11">
            <a:extLst>
              <a:ext uri="{FF2B5EF4-FFF2-40B4-BE49-F238E27FC236}">
                <a16:creationId xmlns:a16="http://schemas.microsoft.com/office/drawing/2014/main" id="{9055156A-A91C-462A-92B5-C276AC8F90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92663" y="6339773"/>
            <a:ext cx="7840662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6000" rIns="36000"/>
          <a:lstStyle>
            <a:lvl1pPr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120000"/>
              </a:lnSpc>
              <a:spcBef>
                <a:spcPts val="2400"/>
              </a:spcBef>
              <a:spcAft>
                <a:spcPts val="1200"/>
              </a:spcAft>
              <a:defRPr/>
            </a:pPr>
            <a:r>
              <a:rPr lang="pt-PT" altLang="en-US" sz="3200" dirty="0">
                <a:solidFill>
                  <a:srgbClr val="019FE0"/>
                </a:solidFill>
                <a:latin typeface="+mj-lt"/>
                <a:cs typeface="Arial" panose="020B0604020202020204" pitchFamily="34" charset="0"/>
              </a:rPr>
              <a:t>Resumo</a:t>
            </a:r>
          </a:p>
          <a:p>
            <a:pPr>
              <a:lnSpc>
                <a:spcPct val="120000"/>
              </a:lnSpc>
              <a:defRPr/>
            </a:pPr>
            <a:r>
              <a:rPr lang="pt-PT" altLang="en-US" sz="2500" dirty="0">
                <a:latin typeface="+mj-lt"/>
                <a:cs typeface="Segoe UI" panose="020B0502040204020203" pitchFamily="34" charset="0"/>
              </a:rPr>
              <a:t>A aplicação que se pretende desenvolver é direcionada ao bem-estar e saúde do indivíduo, permitindo fazer a sua monitorização.</a:t>
            </a:r>
          </a:p>
          <a:p>
            <a:pPr>
              <a:lnSpc>
                <a:spcPct val="120000"/>
              </a:lnSpc>
              <a:defRPr/>
            </a:pPr>
            <a:r>
              <a:rPr lang="pt-PT" altLang="en-US" sz="2500" dirty="0">
                <a:latin typeface="+mj-lt"/>
                <a:cs typeface="Segoe UI" panose="020B0502040204020203" pitchFamily="34" charset="0"/>
              </a:rPr>
              <a:t>O que há de novo aqui é a aquisição e agregação de dados recolhidos, dados subjetivos, ”Como me sinto agora?”, e os instantâneos, os dados objetivos. </a:t>
            </a:r>
          </a:p>
          <a:p>
            <a:pPr>
              <a:lnSpc>
                <a:spcPct val="120000"/>
              </a:lnSpc>
              <a:defRPr/>
            </a:pPr>
            <a:r>
              <a:rPr lang="pt-PT" altLang="en-US" sz="2500" dirty="0">
                <a:latin typeface="+mj-lt"/>
                <a:cs typeface="Segoe UI" panose="020B0502040204020203" pitchFamily="34" charset="0"/>
              </a:rPr>
              <a:t>A aplicação tem também o propósito de ser um suporte para estudos acerca do estado dos seus utilizadores e participantes. </a:t>
            </a:r>
          </a:p>
        </p:txBody>
      </p:sp>
      <p:sp>
        <p:nvSpPr>
          <p:cNvPr id="3078" name="TextBox 13">
            <a:extLst>
              <a:ext uri="{FF2B5EF4-FFF2-40B4-BE49-F238E27FC236}">
                <a16:creationId xmlns:a16="http://schemas.microsoft.com/office/drawing/2014/main" id="{164C5F18-3AA8-496D-AB16-B8AB49C68D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54148" y="25535594"/>
            <a:ext cx="7847013" cy="3899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6000" rIns="36000"/>
          <a:lstStyle>
            <a:lvl1pPr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120000"/>
              </a:lnSpc>
              <a:defRPr/>
            </a:pPr>
            <a:r>
              <a:rPr lang="pt-PT" altLang="en-US" sz="3200" dirty="0">
                <a:solidFill>
                  <a:srgbClr val="019FE0"/>
                </a:solidFill>
                <a:latin typeface="+mj-lt"/>
                <a:cs typeface="Arial" panose="020B0604020202020204" pitchFamily="34" charset="0"/>
              </a:rPr>
              <a:t>Arquitetura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Dados biométricos obtidos do </a:t>
            </a:r>
            <a:r>
              <a:rPr lang="pt-PT" altLang="en-US" sz="2500" i="1" dirty="0" err="1">
                <a:latin typeface="+mn-lt"/>
                <a:cs typeface="Segoe UI Light" panose="020B0502040204020203" pitchFamily="34" charset="0"/>
              </a:rPr>
              <a:t>wearable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 via plataforma Google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Fit</a:t>
            </a:r>
            <a:endParaRPr lang="pt-PT" altLang="en-US" sz="2500" dirty="0">
              <a:latin typeface="+mn-lt"/>
              <a:cs typeface="Segoe UI Light" panose="020B0502040204020203" pitchFamily="34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Dados contextuais adquiridos no momento da interação com o </a:t>
            </a:r>
            <a:r>
              <a:rPr lang="pt-PT" altLang="en-US" sz="2500" i="1" dirty="0" err="1">
                <a:latin typeface="+mn-lt"/>
                <a:cs typeface="Segoe UI Light" panose="020B0502040204020203" pitchFamily="34" charset="0"/>
              </a:rPr>
              <a:t>smartphone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, de forma automática e discreta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Dados recolhidos são armazenados na plataforma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Firebase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.</a:t>
            </a:r>
          </a:p>
          <a:p>
            <a:pPr>
              <a:lnSpc>
                <a:spcPct val="120000"/>
              </a:lnSpc>
              <a:defRPr/>
            </a:pPr>
            <a:endParaRPr lang="pt-PT" altLang="en-US" sz="2500" dirty="0">
              <a:latin typeface="+mn-lt"/>
              <a:cs typeface="Segoe UI Light" panose="020B0502040204020203" pitchFamily="34" charset="0"/>
            </a:endParaRPr>
          </a:p>
        </p:txBody>
      </p:sp>
      <p:sp>
        <p:nvSpPr>
          <p:cNvPr id="3079" name="TextBox 14">
            <a:extLst>
              <a:ext uri="{FF2B5EF4-FFF2-40B4-BE49-F238E27FC236}">
                <a16:creationId xmlns:a16="http://schemas.microsoft.com/office/drawing/2014/main" id="{4F970F78-DD1A-4351-B428-935B381192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54148" y="20038321"/>
            <a:ext cx="78390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r>
              <a:rPr lang="pt-PT" altLang="en-US" sz="2000" dirty="0" err="1">
                <a:solidFill>
                  <a:srgbClr val="019FE0"/>
                </a:solidFill>
                <a:latin typeface="+mn-lt"/>
              </a:rPr>
              <a:t>Fig</a:t>
            </a:r>
            <a:r>
              <a:rPr lang="pt-PT" altLang="en-US" sz="2000" dirty="0">
                <a:solidFill>
                  <a:srgbClr val="019FE0"/>
                </a:solidFill>
                <a:latin typeface="+mn-lt"/>
              </a:rPr>
              <a:t> 1- Dados recolhidos no uso da aplicação.</a:t>
            </a:r>
          </a:p>
        </p:txBody>
      </p:sp>
      <p:sp>
        <p:nvSpPr>
          <p:cNvPr id="3081" name="TextBox 1">
            <a:extLst>
              <a:ext uri="{FF2B5EF4-FFF2-40B4-BE49-F238E27FC236}">
                <a16:creationId xmlns:a16="http://schemas.microsoft.com/office/drawing/2014/main" id="{1AA5715B-CBB2-42A3-A5AA-64AD59DBEF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92663" y="3560763"/>
            <a:ext cx="16090900" cy="167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6000" tIns="36000" rIns="36000" bIns="36000" anchor="ctr"/>
          <a:lstStyle>
            <a:lvl1pPr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r>
              <a:rPr lang="pt-PT" altLang="en-US" sz="3200" dirty="0">
                <a:solidFill>
                  <a:srgbClr val="019FE0"/>
                </a:solidFill>
                <a:latin typeface="+mj-lt"/>
                <a:ea typeface="Noto Sans SemBd" panose="020B0702040504020204" pitchFamily="34"/>
                <a:cs typeface="Noto Sans SemBd" panose="020B0702040504020204" pitchFamily="34"/>
              </a:rPr>
              <a:t>Jorge Silva</a:t>
            </a:r>
          </a:p>
          <a:p>
            <a:pPr>
              <a:lnSpc>
                <a:spcPct val="120000"/>
              </a:lnSpc>
              <a:spcBef>
                <a:spcPts val="300"/>
              </a:spcBef>
              <a:defRPr/>
            </a:pPr>
            <a:r>
              <a:rPr lang="pt-PT" altLang="en-US" sz="2800" dirty="0">
                <a:latin typeface="+mj-lt"/>
                <a:ea typeface="Noto Sans SemBd" panose="020B0702040504020204" pitchFamily="34"/>
                <a:cs typeface="Noto Sans SemBd" panose="020B0702040504020204" pitchFamily="34"/>
              </a:rPr>
              <a:t>Orientadores: Raquel Sebastião, Prof. Ilídio Oliveira  </a:t>
            </a:r>
          </a:p>
        </p:txBody>
      </p:sp>
      <p:sp>
        <p:nvSpPr>
          <p:cNvPr id="5128" name="TextBox 1">
            <a:extLst>
              <a:ext uri="{FF2B5EF4-FFF2-40B4-BE49-F238E27FC236}">
                <a16:creationId xmlns:a16="http://schemas.microsoft.com/office/drawing/2014/main" id="{D6946AEF-2194-4241-AC31-BD1679C94F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360650" y="45265975"/>
            <a:ext cx="8353425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400">
                <a:solidFill>
                  <a:srgbClr val="0018A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COLOCAR LOGOTIPOS  DAS INSTITUIÇÕES FINANCIADORAS</a:t>
            </a:r>
          </a:p>
          <a:p>
            <a:endParaRPr lang="en-US" altLang="en-US" sz="2400"/>
          </a:p>
        </p:txBody>
      </p:sp>
      <p:sp>
        <p:nvSpPr>
          <p:cNvPr id="3086" name="TextBox 1">
            <a:extLst>
              <a:ext uri="{FF2B5EF4-FFF2-40B4-BE49-F238E27FC236}">
                <a16:creationId xmlns:a16="http://schemas.microsoft.com/office/drawing/2014/main" id="{1A6F6CA7-0869-40BE-909A-250D87B6C1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29175" y="5202238"/>
            <a:ext cx="16448088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6000" tIns="36000" rIns="36000" bIns="36000" anchor="b">
            <a:spAutoFit/>
          </a:bodyPr>
          <a:lstStyle>
            <a:lvl1pPr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120000"/>
              </a:lnSpc>
              <a:defRPr/>
            </a:pPr>
            <a:r>
              <a:rPr lang="pt-PT" altLang="en-US" sz="3200" dirty="0">
                <a:latin typeface="+mn-lt"/>
              </a:rPr>
              <a:t>Dissertação de Mestrado, 5º ano, MIECT.</a:t>
            </a:r>
          </a:p>
        </p:txBody>
      </p:sp>
      <p:sp>
        <p:nvSpPr>
          <p:cNvPr id="3087" name="TextBox 13">
            <a:extLst>
              <a:ext uri="{FF2B5EF4-FFF2-40B4-BE49-F238E27FC236}">
                <a16:creationId xmlns:a16="http://schemas.microsoft.com/office/drawing/2014/main" id="{05F4D802-90B8-474D-AB05-AFEE109299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90016" y="11600093"/>
            <a:ext cx="7829550" cy="4239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6000" rIns="36000" anchor="b"/>
          <a:lstStyle>
            <a:lvl1pPr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120000"/>
              </a:lnSpc>
              <a:defRPr/>
            </a:pPr>
            <a:r>
              <a:rPr lang="pt-PT" altLang="en-US" sz="3200" dirty="0">
                <a:solidFill>
                  <a:srgbClr val="019FE0"/>
                </a:solidFill>
                <a:latin typeface="+mj-lt"/>
                <a:cs typeface="Arial" panose="020B0604020202020204" pitchFamily="34" charset="0"/>
              </a:rPr>
              <a:t>Recolha de dados</a:t>
            </a:r>
          </a:p>
          <a:p>
            <a:pPr>
              <a:lnSpc>
                <a:spcPct val="120000"/>
              </a:lnSpc>
              <a:defRPr/>
            </a:pP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A recolha dos dados utilizados no uso da aplicação provêm de três esferas distintas [1]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Dados contextuais, que incluem localização, condições meteorológicas e data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Dados biométricos, tais como o batimento cardíaco, análise do sono e número de passos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Dados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auto-reportados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, nomeadamente como o utilizador se sente no presente momento</a:t>
            </a:r>
          </a:p>
        </p:txBody>
      </p:sp>
      <p:sp>
        <p:nvSpPr>
          <p:cNvPr id="5" name="Right Arrow Callout 4">
            <a:extLst>
              <a:ext uri="{FF2B5EF4-FFF2-40B4-BE49-F238E27FC236}">
                <a16:creationId xmlns:a16="http://schemas.microsoft.com/office/drawing/2014/main" id="{10215BED-B077-47F1-A2EA-4302F6C58DB1}"/>
              </a:ext>
            </a:extLst>
          </p:cNvPr>
          <p:cNvSpPr/>
          <p:nvPr/>
        </p:nvSpPr>
        <p:spPr bwMode="auto">
          <a:xfrm>
            <a:off x="-12846050" y="-687388"/>
            <a:ext cx="10953750" cy="10999788"/>
          </a:xfrm>
          <a:prstGeom prst="rightArrowCallout">
            <a:avLst>
              <a:gd name="adj1" fmla="val 17822"/>
              <a:gd name="adj2" fmla="val 18143"/>
              <a:gd name="adj3" fmla="val 15400"/>
              <a:gd name="adj4" fmla="val 81273"/>
            </a:avLst>
          </a:prstGeom>
          <a:solidFill>
            <a:srgbClr val="CFD9E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en-US" sz="2400" dirty="0">
                <a:solidFill>
                  <a:srgbClr val="1A439B"/>
                </a:solidFill>
                <a:latin typeface="+mj-lt"/>
              </a:rPr>
              <a:t>ORIENTAÇÕES:</a:t>
            </a:r>
          </a:p>
          <a:p>
            <a:pPr>
              <a:defRPr/>
            </a:pPr>
            <a:r>
              <a:rPr lang="en-US" sz="2400" dirty="0" err="1">
                <a:solidFill>
                  <a:srgbClr val="1A439B"/>
                </a:solidFill>
                <a:latin typeface="+mj-lt"/>
              </a:rPr>
              <a:t>Os</a:t>
            </a:r>
            <a:r>
              <a:rPr lang="en-US" sz="2400" dirty="0">
                <a:solidFill>
                  <a:srgbClr val="1A439B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j-lt"/>
              </a:rPr>
              <a:t>autores</a:t>
            </a:r>
            <a:r>
              <a:rPr lang="en-US" sz="2400" dirty="0">
                <a:solidFill>
                  <a:srgbClr val="1A439B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j-lt"/>
              </a:rPr>
              <a:t>são</a:t>
            </a:r>
            <a:r>
              <a:rPr lang="en-US" sz="2400" dirty="0">
                <a:solidFill>
                  <a:srgbClr val="1A439B"/>
                </a:solidFill>
                <a:latin typeface="+mj-lt"/>
              </a:rPr>
              <a:t> livres para organizer o </a:t>
            </a:r>
            <a:r>
              <a:rPr lang="en-US" sz="2400" dirty="0" err="1">
                <a:solidFill>
                  <a:srgbClr val="1A439B"/>
                </a:solidFill>
                <a:latin typeface="+mj-lt"/>
              </a:rPr>
              <a:t>conteúdo</a:t>
            </a:r>
            <a:r>
              <a:rPr lang="en-US" sz="2400" dirty="0">
                <a:solidFill>
                  <a:srgbClr val="1A439B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j-lt"/>
              </a:rPr>
              <a:t>como</a:t>
            </a:r>
            <a:r>
              <a:rPr lang="en-US" sz="2400" dirty="0">
                <a:solidFill>
                  <a:srgbClr val="1A439B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j-lt"/>
              </a:rPr>
              <a:t>entenderem</a:t>
            </a:r>
            <a:r>
              <a:rPr lang="en-US" sz="2400" dirty="0">
                <a:solidFill>
                  <a:srgbClr val="1A439B"/>
                </a:solidFill>
                <a:latin typeface="+mj-lt"/>
              </a:rPr>
              <a:t>. </a:t>
            </a:r>
          </a:p>
          <a:p>
            <a:pPr>
              <a:defRPr/>
            </a:pPr>
            <a:endParaRPr lang="en-US" sz="2400" dirty="0">
              <a:solidFill>
                <a:srgbClr val="1A439B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2400" b="1" dirty="0" err="1">
                <a:solidFill>
                  <a:srgbClr val="1A439B"/>
                </a:solidFill>
                <a:latin typeface="+mj-lt"/>
              </a:rPr>
              <a:t>Língua</a:t>
            </a:r>
            <a:r>
              <a:rPr lang="en-US" sz="2400" b="1" dirty="0">
                <a:solidFill>
                  <a:srgbClr val="1A439B"/>
                </a:solidFill>
                <a:latin typeface="+mj-lt"/>
              </a:rPr>
              <a:t>: </a:t>
            </a:r>
            <a:r>
              <a:rPr lang="en-US" sz="2400" b="1" dirty="0" err="1">
                <a:solidFill>
                  <a:srgbClr val="1A439B"/>
                </a:solidFill>
                <a:latin typeface="+mj-lt"/>
              </a:rPr>
              <a:t>português</a:t>
            </a:r>
            <a:r>
              <a:rPr lang="en-US" sz="2400" b="1" dirty="0">
                <a:solidFill>
                  <a:srgbClr val="1A439B"/>
                </a:solidFill>
                <a:latin typeface="+mj-lt"/>
              </a:rPr>
              <a:t> </a:t>
            </a:r>
            <a:r>
              <a:rPr lang="en-US" sz="2400" b="1" dirty="0" err="1">
                <a:solidFill>
                  <a:srgbClr val="1A439B"/>
                </a:solidFill>
                <a:latin typeface="+mj-lt"/>
              </a:rPr>
              <a:t>ou</a:t>
            </a:r>
            <a:r>
              <a:rPr lang="en-US" sz="2400" b="1" dirty="0">
                <a:solidFill>
                  <a:srgbClr val="1A439B"/>
                </a:solidFill>
                <a:latin typeface="+mj-lt"/>
              </a:rPr>
              <a:t> </a:t>
            </a:r>
            <a:r>
              <a:rPr lang="en-US" sz="2400" b="1" dirty="0" err="1">
                <a:solidFill>
                  <a:srgbClr val="1A439B"/>
                </a:solidFill>
                <a:latin typeface="+mj-lt"/>
              </a:rPr>
              <a:t>inglês</a:t>
            </a:r>
            <a:r>
              <a:rPr lang="en-US" sz="2400" b="1" dirty="0">
                <a:solidFill>
                  <a:srgbClr val="1A439B"/>
                </a:solidFill>
                <a:latin typeface="+mj-lt"/>
              </a:rPr>
              <a:t>.</a:t>
            </a:r>
          </a:p>
          <a:p>
            <a:pPr>
              <a:defRPr/>
            </a:pPr>
            <a:endParaRPr lang="en-US" sz="2400" dirty="0">
              <a:solidFill>
                <a:srgbClr val="1A439B"/>
              </a:solidFill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1A439B"/>
                </a:solidFill>
                <a:latin typeface="+mn-lt"/>
              </a:rPr>
              <a:t>A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disposição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dos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elementos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do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cabeçalho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, as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margens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e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tipos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de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letra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devem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ser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respeitados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US" sz="2400" dirty="0">
              <a:solidFill>
                <a:srgbClr val="1A439B"/>
              </a:solidFill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1A439B"/>
                </a:solidFill>
                <a:latin typeface="+mn-lt"/>
              </a:rPr>
              <a:t>O poster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pode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ser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editado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noutra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ferramenta, que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não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o PowerPoint,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desde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que se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vá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de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encontro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ao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resultado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pedido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.</a:t>
            </a:r>
          </a:p>
          <a:p>
            <a:pPr>
              <a:defRPr/>
            </a:pPr>
            <a:endParaRPr lang="en-US" sz="2400" dirty="0">
              <a:solidFill>
                <a:srgbClr val="1A439B"/>
              </a:solidFill>
              <a:latin typeface="+mn-lt"/>
            </a:endParaRPr>
          </a:p>
          <a:p>
            <a:pPr>
              <a:defRPr/>
            </a:pPr>
            <a:r>
              <a:rPr lang="en-US" sz="2400" dirty="0">
                <a:solidFill>
                  <a:srgbClr val="1A439B"/>
                </a:solidFill>
                <a:latin typeface="+mn-lt"/>
              </a:rPr>
              <a:t>Cor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azul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para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títulos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:</a:t>
            </a:r>
          </a:p>
          <a:p>
            <a:pPr>
              <a:defRPr/>
            </a:pPr>
            <a:r>
              <a:rPr lang="en-US" sz="2400" dirty="0" err="1">
                <a:solidFill>
                  <a:srgbClr val="1A439B"/>
                </a:solidFill>
                <a:latin typeface="+mn-lt"/>
              </a:rPr>
              <a:t>Escuro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: RGB(41, 73, 135); Claro: RGB(0, 158, 221)</a:t>
            </a:r>
          </a:p>
          <a:p>
            <a:pPr>
              <a:defRPr/>
            </a:pPr>
            <a:endParaRPr lang="en-US" sz="2400" dirty="0">
              <a:solidFill>
                <a:srgbClr val="1A439B"/>
              </a:solidFill>
              <a:latin typeface="+mn-lt"/>
            </a:endParaRPr>
          </a:p>
          <a:p>
            <a:pPr>
              <a:defRPr/>
            </a:pPr>
            <a:r>
              <a:rPr lang="en-US" sz="2400" dirty="0" err="1">
                <a:solidFill>
                  <a:srgbClr val="1A439B"/>
                </a:solidFill>
                <a:latin typeface="+mn-lt"/>
              </a:rPr>
              <a:t>Tipos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(de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letra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):</a:t>
            </a:r>
          </a:p>
          <a:p>
            <a:pPr>
              <a:defRPr/>
            </a:pPr>
            <a:r>
              <a:rPr lang="en-US" sz="2400" dirty="0" err="1">
                <a:solidFill>
                  <a:srgbClr val="1A439B"/>
                </a:solidFill>
                <a:latin typeface="+mn-lt"/>
              </a:rPr>
              <a:t>Títulos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e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destaques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 Noto Sans </a:t>
            </a:r>
            <a:r>
              <a:rPr lang="en-US" sz="2400" dirty="0" err="1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Disp</a:t>
            </a:r>
            <a:r>
              <a:rPr lang="en-US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SemBd</a:t>
            </a:r>
            <a:endParaRPr lang="en-US" sz="2400" dirty="0">
              <a:solidFill>
                <a:srgbClr val="1A439B"/>
              </a:solidFill>
              <a:latin typeface="+mn-lt"/>
              <a:sym typeface="Wingdings" panose="05000000000000000000" pitchFamily="2" charset="2"/>
            </a:endParaRPr>
          </a:p>
          <a:p>
            <a:pPr>
              <a:defRPr/>
            </a:pPr>
            <a:r>
              <a:rPr lang="en-US" sz="2400" dirty="0" err="1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Corpo</a:t>
            </a:r>
            <a:r>
              <a:rPr lang="en-US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 do </a:t>
            </a:r>
            <a:r>
              <a:rPr lang="en-US" sz="2400" dirty="0" err="1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texto</a:t>
            </a:r>
            <a:r>
              <a:rPr lang="en-US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  Noto Sans </a:t>
            </a:r>
            <a:r>
              <a:rPr lang="en-US" sz="2400" dirty="0" err="1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Disp</a:t>
            </a:r>
            <a:r>
              <a:rPr lang="en-US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 Light</a:t>
            </a:r>
          </a:p>
          <a:p>
            <a:pPr>
              <a:defRPr/>
            </a:pPr>
            <a:r>
              <a:rPr lang="en-US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(outros </a:t>
            </a:r>
            <a:r>
              <a:rPr lang="en-US" sz="2400" dirty="0" err="1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tipos</a:t>
            </a:r>
            <a:r>
              <a:rPr lang="en-US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 da </a:t>
            </a:r>
            <a:r>
              <a:rPr lang="en-US" sz="2400" dirty="0" err="1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família</a:t>
            </a:r>
            <a:r>
              <a:rPr lang="en-US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 Noto Sans </a:t>
            </a:r>
            <a:r>
              <a:rPr lang="en-US" sz="2400" dirty="0" err="1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Disp</a:t>
            </a:r>
            <a:r>
              <a:rPr lang="en-US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podem</a:t>
            </a:r>
            <a:r>
              <a:rPr lang="en-US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 ser </a:t>
            </a:r>
            <a:r>
              <a:rPr lang="en-US" sz="2400" dirty="0" err="1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usados</a:t>
            </a:r>
            <a:r>
              <a:rPr lang="en-US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)</a:t>
            </a:r>
          </a:p>
          <a:p>
            <a:pPr>
              <a:defRPr/>
            </a:pPr>
            <a:endParaRPr lang="en-US" sz="2400" dirty="0">
              <a:solidFill>
                <a:srgbClr val="1A439B"/>
              </a:solidFill>
              <a:latin typeface="+mn-lt"/>
              <a:sym typeface="Wingdings" panose="05000000000000000000" pitchFamily="2" charset="2"/>
            </a:endParaRPr>
          </a:p>
          <a:p>
            <a:pPr>
              <a:defRPr/>
            </a:pPr>
            <a:r>
              <a:rPr lang="pt-BR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 Para melhores resultados, pode ser necessário instalar no sistema o pacote de fontes “</a:t>
            </a:r>
            <a:r>
              <a:rPr lang="pt-BR" sz="2400" b="1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Noto Sans Display</a:t>
            </a:r>
            <a:r>
              <a:rPr lang="pt-BR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” que pode ser obtido em </a:t>
            </a:r>
            <a:r>
              <a:rPr lang="pt-BR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  <a:hlinkClick r:id="rId3"/>
              </a:rPr>
              <a:t>https://www.google.com/get/noto/</a:t>
            </a:r>
            <a:r>
              <a:rPr lang="pt-BR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 [não é preciso todo o vasto conjunto de tipos Note, apenas a família Noto Sans Display]</a:t>
            </a:r>
            <a:endParaRPr lang="en-US" sz="2400" dirty="0">
              <a:solidFill>
                <a:srgbClr val="1A439B"/>
              </a:solidFill>
              <a:latin typeface="+mn-lt"/>
              <a:sym typeface="Wingdings" panose="05000000000000000000" pitchFamily="2" charset="2"/>
            </a:endParaRPr>
          </a:p>
          <a:p>
            <a:pPr>
              <a:defRPr/>
            </a:pPr>
            <a:endParaRPr lang="en-US" sz="2400" dirty="0">
              <a:solidFill>
                <a:srgbClr val="1A439B"/>
              </a:solidFill>
              <a:latin typeface="+mn-lt"/>
              <a:sym typeface="Wingdings" panose="05000000000000000000" pitchFamily="2" charset="2"/>
            </a:endParaRPr>
          </a:p>
          <a:p>
            <a:pPr>
              <a:defRPr/>
            </a:pPr>
            <a:endParaRPr lang="en-US" sz="2400" dirty="0">
              <a:solidFill>
                <a:srgbClr val="1A439B"/>
              </a:solidFill>
              <a:latin typeface="+mn-lt"/>
              <a:sym typeface="Wingdings" panose="05000000000000000000" pitchFamily="2" charset="2"/>
            </a:endParaRPr>
          </a:p>
          <a:p>
            <a:pPr>
              <a:defRPr/>
            </a:pPr>
            <a:r>
              <a:rPr lang="en-US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Nota: </a:t>
            </a:r>
            <a:r>
              <a:rPr lang="en-US" sz="2400" dirty="0" err="1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activar</a:t>
            </a:r>
            <a:r>
              <a:rPr lang="en-US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 View &gt; Guides para </a:t>
            </a:r>
            <a:r>
              <a:rPr lang="en-US" sz="2400" dirty="0" err="1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ver</a:t>
            </a:r>
            <a:r>
              <a:rPr lang="en-US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melhor</a:t>
            </a:r>
            <a:r>
              <a:rPr lang="en-US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os</a:t>
            </a:r>
            <a:r>
              <a:rPr lang="en-US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limites</a:t>
            </a:r>
            <a:r>
              <a:rPr lang="en-US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 das </a:t>
            </a:r>
            <a:r>
              <a:rPr lang="en-US" sz="2400" dirty="0" err="1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margens</a:t>
            </a:r>
            <a:r>
              <a:rPr lang="en-US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.</a:t>
            </a:r>
          </a:p>
          <a:p>
            <a:pPr>
              <a:defRPr/>
            </a:pPr>
            <a:endParaRPr lang="en-US" sz="2400" dirty="0">
              <a:solidFill>
                <a:srgbClr val="1A439B"/>
              </a:solidFill>
              <a:latin typeface="+mn-lt"/>
              <a:sym typeface="Wingdings" panose="05000000000000000000" pitchFamily="2" charset="2"/>
            </a:endParaRPr>
          </a:p>
        </p:txBody>
      </p:sp>
      <p:sp>
        <p:nvSpPr>
          <p:cNvPr id="23" name="Right Arrow Callout 22">
            <a:extLst>
              <a:ext uri="{FF2B5EF4-FFF2-40B4-BE49-F238E27FC236}">
                <a16:creationId xmlns:a16="http://schemas.microsoft.com/office/drawing/2014/main" id="{34550F33-B358-414B-96F5-3B79FD102D35}"/>
              </a:ext>
            </a:extLst>
          </p:cNvPr>
          <p:cNvSpPr/>
          <p:nvPr/>
        </p:nvSpPr>
        <p:spPr bwMode="auto">
          <a:xfrm>
            <a:off x="-4940300" y="23250525"/>
            <a:ext cx="4781550" cy="3489325"/>
          </a:xfrm>
          <a:prstGeom prst="rightArrowCallout">
            <a:avLst>
              <a:gd name="adj1" fmla="val 18349"/>
              <a:gd name="adj2" fmla="val 25000"/>
              <a:gd name="adj3" fmla="val 25000"/>
              <a:gd name="adj4" fmla="val 73346"/>
            </a:avLst>
          </a:prstGeom>
          <a:solidFill>
            <a:srgbClr val="CFD9E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en-US" sz="2400" dirty="0" err="1">
                <a:solidFill>
                  <a:srgbClr val="1A439B"/>
                </a:solidFill>
                <a:latin typeface="+mn-lt"/>
              </a:rPr>
              <a:t>Área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para o </a:t>
            </a:r>
            <a:r>
              <a:rPr lang="en-US" sz="3200" dirty="0">
                <a:solidFill>
                  <a:srgbClr val="1A439B"/>
                </a:solidFill>
                <a:latin typeface="+mn-lt"/>
              </a:rPr>
              <a:t>logo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do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projeto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/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trabalho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, se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aplicável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. </a:t>
            </a:r>
          </a:p>
          <a:p>
            <a:pPr>
              <a:defRPr/>
            </a:pPr>
            <a:r>
              <a:rPr lang="en-US" sz="2400" dirty="0" err="1">
                <a:solidFill>
                  <a:srgbClr val="1A439B"/>
                </a:solidFill>
                <a:latin typeface="+mn-lt"/>
              </a:rPr>
              <a:t>Deve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ficar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dentro da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coluna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,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acima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dos logos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instituicionais</a:t>
            </a:r>
            <a:endParaRPr lang="en-US" sz="2400" dirty="0">
              <a:solidFill>
                <a:srgbClr val="1A439B"/>
              </a:solidFill>
              <a:latin typeface="+mn-lt"/>
            </a:endParaRPr>
          </a:p>
          <a:p>
            <a:pPr>
              <a:defRPr/>
            </a:pPr>
            <a:endParaRPr lang="en-US" sz="2400" dirty="0">
              <a:solidFill>
                <a:srgbClr val="1A439B"/>
              </a:solidFill>
              <a:latin typeface="+mn-lt"/>
            </a:endParaRPr>
          </a:p>
        </p:txBody>
      </p:sp>
      <p:sp>
        <p:nvSpPr>
          <p:cNvPr id="7" name="Left Arrow Callout 6">
            <a:extLst>
              <a:ext uri="{FF2B5EF4-FFF2-40B4-BE49-F238E27FC236}">
                <a16:creationId xmlns:a16="http://schemas.microsoft.com/office/drawing/2014/main" id="{7415A53D-EADA-4464-A93D-5A81A54AC47A}"/>
              </a:ext>
            </a:extLst>
          </p:cNvPr>
          <p:cNvSpPr/>
          <p:nvPr/>
        </p:nvSpPr>
        <p:spPr bwMode="auto">
          <a:xfrm>
            <a:off x="21567775" y="522288"/>
            <a:ext cx="4906963" cy="2636837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0837"/>
            </a:avLst>
          </a:prstGeom>
          <a:solidFill>
            <a:srgbClr val="CFD9E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en-US" sz="2400" dirty="0">
                <a:solidFill>
                  <a:srgbClr val="1A439B"/>
                </a:solidFill>
                <a:latin typeface="+mn-lt"/>
              </a:rPr>
              <a:t>O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título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deve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ter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uma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linha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(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preferencialmente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)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ou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, se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necessário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,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duas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linhas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.</a:t>
            </a:r>
          </a:p>
          <a:p>
            <a:pPr>
              <a:defRPr/>
            </a:pPr>
            <a:endParaRPr lang="en-US" sz="2400" dirty="0">
              <a:solidFill>
                <a:srgbClr val="1A439B"/>
              </a:solidFill>
              <a:latin typeface="+mn-lt"/>
            </a:endParaRPr>
          </a:p>
          <a:p>
            <a:pPr>
              <a:defRPr/>
            </a:pPr>
            <a:r>
              <a:rPr lang="en-US" sz="2400" dirty="0" err="1">
                <a:solidFill>
                  <a:srgbClr val="1A439B"/>
                </a:solidFill>
                <a:latin typeface="+mn-lt"/>
              </a:rPr>
              <a:t>Não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alterar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posicionamento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das textboxes</a:t>
            </a:r>
          </a:p>
        </p:txBody>
      </p:sp>
      <p:sp>
        <p:nvSpPr>
          <p:cNvPr id="26" name="Left Arrow Callout 25">
            <a:extLst>
              <a:ext uri="{FF2B5EF4-FFF2-40B4-BE49-F238E27FC236}">
                <a16:creationId xmlns:a16="http://schemas.microsoft.com/office/drawing/2014/main" id="{33463831-BACF-42DA-BB42-792DC7478161}"/>
              </a:ext>
            </a:extLst>
          </p:cNvPr>
          <p:cNvSpPr/>
          <p:nvPr/>
        </p:nvSpPr>
        <p:spPr bwMode="auto">
          <a:xfrm>
            <a:off x="21609050" y="4021138"/>
            <a:ext cx="6850063" cy="2990850"/>
          </a:xfrm>
          <a:prstGeom prst="leftArrowCallout">
            <a:avLst>
              <a:gd name="adj1" fmla="val 27109"/>
              <a:gd name="adj2" fmla="val 25000"/>
              <a:gd name="adj3" fmla="val 25000"/>
              <a:gd name="adj4" fmla="val 70134"/>
            </a:avLst>
          </a:prstGeom>
          <a:solidFill>
            <a:srgbClr val="CFD9E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en-US" sz="2400" dirty="0" err="1">
                <a:solidFill>
                  <a:srgbClr val="1A439B"/>
                </a:solidFill>
                <a:latin typeface="+mn-lt"/>
              </a:rPr>
              <a:t>Incluir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na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última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linha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: </a:t>
            </a:r>
          </a:p>
          <a:p>
            <a:pPr marL="342900" indent="-342900">
              <a:buFontTx/>
              <a:buChar char="-"/>
              <a:defRPr/>
            </a:pPr>
            <a:r>
              <a:rPr lang="en-US" sz="2400" dirty="0" err="1">
                <a:solidFill>
                  <a:srgbClr val="1A439B"/>
                </a:solidFill>
                <a:latin typeface="+mn-lt"/>
              </a:rPr>
              <a:t>designação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da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unidade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curricular,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ano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e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curso</a:t>
            </a:r>
            <a:endParaRPr lang="en-US" sz="2400" dirty="0">
              <a:solidFill>
                <a:srgbClr val="1A439B"/>
              </a:solidFill>
              <a:latin typeface="+mn-lt"/>
            </a:endParaRPr>
          </a:p>
          <a:p>
            <a:pPr>
              <a:defRPr/>
            </a:pPr>
            <a:r>
              <a:rPr lang="en-US" sz="2400" dirty="0" err="1">
                <a:solidFill>
                  <a:srgbClr val="1A439B"/>
                </a:solidFill>
                <a:latin typeface="+mn-lt"/>
              </a:rPr>
              <a:t>ou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</a:p>
          <a:p>
            <a:pPr marL="342900" indent="-342900">
              <a:buFontTx/>
              <a:buChar char="-"/>
              <a:defRPr/>
            </a:pPr>
            <a:r>
              <a:rPr lang="en-US" sz="2400" dirty="0" err="1">
                <a:solidFill>
                  <a:srgbClr val="1A439B"/>
                </a:solidFill>
                <a:latin typeface="+mn-lt"/>
              </a:rPr>
              <a:t>Designação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do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grau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e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curso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, para as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dissertações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/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teses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, e.g.: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Mestrado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em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Engenharia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Informática</a:t>
            </a:r>
            <a:endParaRPr lang="en-US" sz="2400" dirty="0">
              <a:solidFill>
                <a:srgbClr val="1A439B"/>
              </a:solidFill>
              <a:latin typeface="+mn-lt"/>
            </a:endParaRPr>
          </a:p>
        </p:txBody>
      </p:sp>
      <p:sp>
        <p:nvSpPr>
          <p:cNvPr id="27" name="Left Arrow Callout 26">
            <a:extLst>
              <a:ext uri="{FF2B5EF4-FFF2-40B4-BE49-F238E27FC236}">
                <a16:creationId xmlns:a16="http://schemas.microsoft.com/office/drawing/2014/main" id="{601D15AF-05A5-441B-B600-0E617B1863E4}"/>
              </a:ext>
            </a:extLst>
          </p:cNvPr>
          <p:cNvSpPr/>
          <p:nvPr/>
        </p:nvSpPr>
        <p:spPr bwMode="auto">
          <a:xfrm>
            <a:off x="22285325" y="7770813"/>
            <a:ext cx="5191125" cy="2028825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68031"/>
            </a:avLst>
          </a:prstGeom>
          <a:solidFill>
            <a:srgbClr val="CFD9E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en-US" sz="2400" dirty="0">
                <a:solidFill>
                  <a:srgbClr val="1A439B"/>
                </a:solidFill>
                <a:latin typeface="+mn-lt"/>
              </a:rPr>
              <a:t>Se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possível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,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em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gráficos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,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usar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a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palete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de cores do poster (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azul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escuro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,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azul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claro,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cinza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)</a:t>
            </a:r>
          </a:p>
          <a:p>
            <a:pPr>
              <a:defRPr/>
            </a:pPr>
            <a:endParaRPr lang="en-US" sz="2400" dirty="0" err="1">
              <a:solidFill>
                <a:srgbClr val="1A439B"/>
              </a:solidFill>
              <a:latin typeface="+mn-lt"/>
            </a:endParaRPr>
          </a:p>
        </p:txBody>
      </p:sp>
      <p:sp>
        <p:nvSpPr>
          <p:cNvPr id="25" name="Right Arrow Callout 24">
            <a:extLst>
              <a:ext uri="{FF2B5EF4-FFF2-40B4-BE49-F238E27FC236}">
                <a16:creationId xmlns:a16="http://schemas.microsoft.com/office/drawing/2014/main" id="{9416753E-850D-498C-BD38-7CA3DFDC8BF4}"/>
              </a:ext>
            </a:extLst>
          </p:cNvPr>
          <p:cNvSpPr/>
          <p:nvPr/>
        </p:nvSpPr>
        <p:spPr bwMode="auto">
          <a:xfrm>
            <a:off x="-3565525" y="14349413"/>
            <a:ext cx="3384550" cy="2373312"/>
          </a:xfrm>
          <a:prstGeom prst="rightArrowCallout">
            <a:avLst>
              <a:gd name="adj1" fmla="val 19954"/>
              <a:gd name="adj2" fmla="val 26605"/>
              <a:gd name="adj3" fmla="val 25000"/>
              <a:gd name="adj4" fmla="val 75672"/>
            </a:avLst>
          </a:prstGeom>
          <a:solidFill>
            <a:srgbClr val="CFD9E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en-US" sz="2400" dirty="0" err="1">
                <a:solidFill>
                  <a:srgbClr val="1A439B"/>
                </a:solidFill>
                <a:latin typeface="+mn-lt"/>
              </a:rPr>
              <a:t>Coluna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vertical (à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esquerda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)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deve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ficar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vazia</a:t>
            </a:r>
            <a:endParaRPr lang="en-US" sz="2400" dirty="0">
              <a:solidFill>
                <a:srgbClr val="1A439B"/>
              </a:solidFill>
              <a:latin typeface="+mn-lt"/>
            </a:endParaRPr>
          </a:p>
        </p:txBody>
      </p:sp>
      <p:sp>
        <p:nvSpPr>
          <p:cNvPr id="28" name="Left Arrow Callout 6">
            <a:extLst>
              <a:ext uri="{FF2B5EF4-FFF2-40B4-BE49-F238E27FC236}">
                <a16:creationId xmlns:a16="http://schemas.microsoft.com/office/drawing/2014/main" id="{E3873C68-7B29-49F1-9B3B-56419DF84206}"/>
              </a:ext>
            </a:extLst>
          </p:cNvPr>
          <p:cNvSpPr/>
          <p:nvPr/>
        </p:nvSpPr>
        <p:spPr bwMode="auto">
          <a:xfrm>
            <a:off x="22285325" y="27913013"/>
            <a:ext cx="4751388" cy="3044825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70781"/>
            </a:avLst>
          </a:prstGeom>
          <a:solidFill>
            <a:srgbClr val="CFD9E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en-US" sz="2400" dirty="0" err="1">
                <a:solidFill>
                  <a:srgbClr val="1A439B"/>
                </a:solidFill>
                <a:latin typeface="+mn-lt"/>
              </a:rPr>
              <a:t>Procurar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que o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corpo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fique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alinhado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pela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guia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,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nas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duas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colunas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.</a:t>
            </a:r>
          </a:p>
          <a:p>
            <a:pPr>
              <a:defRPr/>
            </a:pPr>
            <a:endParaRPr lang="en-US" sz="2400" dirty="0">
              <a:solidFill>
                <a:srgbClr val="1A439B"/>
              </a:solidFill>
              <a:latin typeface="+mn-lt"/>
            </a:endParaRPr>
          </a:p>
          <a:p>
            <a:pPr>
              <a:defRPr/>
            </a:pPr>
            <a:endParaRPr lang="en-US" sz="2400" dirty="0">
              <a:solidFill>
                <a:srgbClr val="1A439B"/>
              </a:solidFill>
              <a:latin typeface="+mn-lt"/>
            </a:endParaRPr>
          </a:p>
        </p:txBody>
      </p:sp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BD28A229-E33E-4E5F-BA10-BF7E75EB9BDF}"/>
              </a:ext>
            </a:extLst>
          </p:cNvPr>
          <p:cNvSpPr/>
          <p:nvPr/>
        </p:nvSpPr>
        <p:spPr bwMode="auto">
          <a:xfrm>
            <a:off x="-12839700" y="12503150"/>
            <a:ext cx="8561387" cy="5970588"/>
          </a:xfrm>
          <a:prstGeom prst="wedgeRectCallout">
            <a:avLst>
              <a:gd name="adj1" fmla="val -19014"/>
              <a:gd name="adj2" fmla="val 87506"/>
            </a:avLst>
          </a:prstGeom>
          <a:solidFill>
            <a:srgbClr val="CFD9E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r>
              <a:rPr lang="en-US" sz="2400" dirty="0" err="1">
                <a:solidFill>
                  <a:srgbClr val="1A439B"/>
                </a:solidFill>
                <a:latin typeface="+mn-lt"/>
              </a:rPr>
              <a:t>Produção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do </a:t>
            </a:r>
            <a:r>
              <a:rPr lang="en-US" sz="2400" dirty="0">
                <a:solidFill>
                  <a:srgbClr val="1A439B"/>
                </a:solidFill>
                <a:latin typeface="+mj-lt"/>
              </a:rPr>
              <a:t>PDF da </a:t>
            </a:r>
            <a:r>
              <a:rPr lang="en-US" sz="2400" dirty="0" err="1">
                <a:solidFill>
                  <a:srgbClr val="1A439B"/>
                </a:solidFill>
                <a:latin typeface="+mj-lt"/>
              </a:rPr>
              <a:t>versão</a:t>
            </a:r>
            <a:r>
              <a:rPr lang="en-US" sz="2400" dirty="0">
                <a:solidFill>
                  <a:srgbClr val="1A439B"/>
                </a:solidFill>
                <a:latin typeface="+mj-lt"/>
              </a:rPr>
              <a:t> final:</a:t>
            </a:r>
          </a:p>
          <a:p>
            <a:pPr>
              <a:defRPr/>
            </a:pPr>
            <a:endParaRPr lang="en-US" sz="2400" dirty="0">
              <a:solidFill>
                <a:srgbClr val="1A439B"/>
              </a:solidFill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2400" dirty="0" err="1">
                <a:solidFill>
                  <a:srgbClr val="1A439B"/>
                </a:solidFill>
                <a:latin typeface="+mn-lt"/>
              </a:rPr>
              <a:t>atenção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à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qualidade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das imagens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originais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: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pelo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menos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300dpi (cores)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ou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600dpi (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escala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de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cinzentos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).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1A439B"/>
                </a:solidFill>
                <a:latin typeface="+mn-lt"/>
              </a:rPr>
              <a:t>o Office 2016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permite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exportar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PDF (File&gt;Export&gt;Create PDF).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Selecionar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: “Optimize for Printing”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2400" dirty="0" err="1">
                <a:solidFill>
                  <a:srgbClr val="1A439B"/>
                </a:solidFill>
                <a:latin typeface="+mn-lt"/>
              </a:rPr>
              <a:t>Conferir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que o PDF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produzido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tem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a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qualidade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pretendida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: 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abrir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num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visualizador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de PDF e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fazer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zoom a 400% </a:t>
            </a:r>
            <a:r>
              <a:rPr lang="en-US" sz="2400" dirty="0">
                <a:solidFill>
                  <a:srgbClr val="1A439B"/>
                </a:solidFill>
                <a:latin typeface="+mn-lt"/>
                <a:sym typeface="Wingdings" panose="05000000000000000000" pitchFamily="2" charset="2"/>
              </a:rPr>
              <a:t>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confirmar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o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aspeto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dos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vários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</a:t>
            </a:r>
            <a:r>
              <a:rPr lang="en-US" sz="2400" dirty="0" err="1">
                <a:solidFill>
                  <a:srgbClr val="1A439B"/>
                </a:solidFill>
                <a:latin typeface="+mn-lt"/>
              </a:rPr>
              <a:t>elementos</a:t>
            </a:r>
            <a:r>
              <a:rPr lang="en-US" sz="2400" dirty="0">
                <a:solidFill>
                  <a:srgbClr val="1A439B"/>
                </a:solidFill>
                <a:latin typeface="+mn-lt"/>
              </a:rPr>
              <a:t> do poster.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pt-PT" sz="2400" dirty="0" err="1">
              <a:solidFill>
                <a:srgbClr val="1A439B"/>
              </a:solidFill>
              <a:latin typeface="+mn-lt"/>
            </a:endParaRPr>
          </a:p>
        </p:txBody>
      </p:sp>
      <p:sp>
        <p:nvSpPr>
          <p:cNvPr id="30" name="TextBox 13">
            <a:extLst>
              <a:ext uri="{FF2B5EF4-FFF2-40B4-BE49-F238E27FC236}">
                <a16:creationId xmlns:a16="http://schemas.microsoft.com/office/drawing/2014/main" id="{1CF684E7-3C48-45A9-B692-C740618C3B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96863" y="25535555"/>
            <a:ext cx="7848600" cy="3899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6000" rIns="36000" anchor="b"/>
          <a:lstStyle>
            <a:lvl1pPr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120000"/>
              </a:lnSpc>
              <a:defRPr/>
            </a:pPr>
            <a:r>
              <a:rPr lang="pt-PT" altLang="en-US" sz="3200" dirty="0">
                <a:solidFill>
                  <a:srgbClr val="019FE0"/>
                </a:solidFill>
                <a:latin typeface="+mj-lt"/>
                <a:cs typeface="Arial" panose="020B0604020202020204" pitchFamily="34" charset="0"/>
              </a:rPr>
              <a:t>Referências</a:t>
            </a:r>
          </a:p>
          <a:p>
            <a:pPr>
              <a:lnSpc>
                <a:spcPct val="120000"/>
              </a:lnSpc>
              <a:defRPr/>
            </a:pPr>
            <a:r>
              <a:rPr lang="en" altLang="en-US" sz="2500" dirty="0">
                <a:latin typeface="+mn-lt"/>
                <a:cs typeface="Segoe UI Light" panose="020B0502040204020203" pitchFamily="34" charset="0"/>
              </a:rPr>
              <a:t>[1] "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Recognizing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Academic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 Performance,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Sleep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Quality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, Stress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Level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,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and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 Mental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Health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using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Personality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Traits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,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Wearable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Sensors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and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 Mobile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Phones</a:t>
            </a:r>
            <a:endParaRPr lang="pt-PT" altLang="en-US" sz="2500" dirty="0">
              <a:latin typeface="+mn-lt"/>
              <a:cs typeface="Segoe UI Light" panose="020B0502040204020203" pitchFamily="34" charset="0"/>
            </a:endParaRPr>
          </a:p>
          <a:p>
            <a:pPr>
              <a:lnSpc>
                <a:spcPct val="120000"/>
              </a:lnSpc>
              <a:defRPr/>
            </a:pP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Sano, A.,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Phillips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, A.J.,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Yu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 A.Z.,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McHill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, A.W., Taylor, S., Jaques, N.,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Czeisler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, C,A.,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Klerman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, E.B.,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Picard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. R.W.</a:t>
            </a:r>
          </a:p>
          <a:p>
            <a:pPr>
              <a:lnSpc>
                <a:spcPct val="120000"/>
              </a:lnSpc>
              <a:defRPr/>
            </a:pP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In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the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proceedings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of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 Body Sensor Networks, Cambridge, USA,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June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 2015.</a:t>
            </a:r>
          </a:p>
        </p:txBody>
      </p:sp>
      <p:sp>
        <p:nvSpPr>
          <p:cNvPr id="5144" name="Title 1">
            <a:extLst>
              <a:ext uri="{FF2B5EF4-FFF2-40B4-BE49-F238E27FC236}">
                <a16:creationId xmlns:a16="http://schemas.microsoft.com/office/drawing/2014/main" id="{C116E15B-25C5-4F51-B488-3C29DBA8A3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754563" y="1709738"/>
            <a:ext cx="16090900" cy="1638300"/>
          </a:xfrm>
        </p:spPr>
        <p:txBody>
          <a:bodyPr/>
          <a:lstStyle/>
          <a:p>
            <a:pPr>
              <a:lnSpc>
                <a:spcPct val="85000"/>
              </a:lnSpc>
            </a:pPr>
            <a:r>
              <a:rPr lang="en-US" dirty="0" err="1"/>
              <a:t>UrJourney</a:t>
            </a:r>
            <a:r>
              <a:rPr lang="en-US" dirty="0"/>
              <a:t> – </a:t>
            </a:r>
            <a:r>
              <a:rPr lang="en-US" dirty="0" err="1"/>
              <a:t>bem-estar</a:t>
            </a:r>
            <a:r>
              <a:rPr lang="en-US" dirty="0"/>
              <a:t> e </a:t>
            </a:r>
            <a:r>
              <a:rPr lang="en-US" dirty="0" err="1"/>
              <a:t>saúde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longo</a:t>
            </a:r>
            <a:r>
              <a:rPr lang="en-US" dirty="0"/>
              <a:t> do </a:t>
            </a:r>
            <a:r>
              <a:rPr lang="en-US" dirty="0" err="1"/>
              <a:t>dia</a:t>
            </a:r>
            <a:endParaRPr lang="pt-PT" dirty="0"/>
          </a:p>
        </p:txBody>
      </p:sp>
      <p:pic>
        <p:nvPicPr>
          <p:cNvPr id="31" name="Imagem 30">
            <a:extLst>
              <a:ext uri="{FF2B5EF4-FFF2-40B4-BE49-F238E27FC236}">
                <a16:creationId xmlns:a16="http://schemas.microsoft.com/office/drawing/2014/main" id="{26CBC70D-08A4-CD4D-B7C9-8B30AC71EDF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12"/>
          <a:stretch/>
        </p:blipFill>
        <p:spPr>
          <a:xfrm>
            <a:off x="5545910" y="15839157"/>
            <a:ext cx="4313784" cy="4150916"/>
          </a:xfrm>
          <a:prstGeom prst="rect">
            <a:avLst/>
          </a:prstGeom>
        </p:spPr>
      </p:pic>
      <p:sp>
        <p:nvSpPr>
          <p:cNvPr id="32" name="TextBox 14">
            <a:extLst>
              <a:ext uri="{FF2B5EF4-FFF2-40B4-BE49-F238E27FC236}">
                <a16:creationId xmlns:a16="http://schemas.microsoft.com/office/drawing/2014/main" id="{12B85E7C-AC67-ED43-A0C6-7519B87104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93563" y="17512418"/>
            <a:ext cx="7840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000" dirty="0">
                <a:solidFill>
                  <a:srgbClr val="019FE0"/>
                </a:solidFill>
                <a:latin typeface="Noto Sans Disp Light" panose="020B0402040504020204" pitchFamily="34"/>
              </a:rPr>
              <a:t>Fig 3- </a:t>
            </a:r>
            <a:r>
              <a:rPr lang="en-US" altLang="en-US" sz="2000" dirty="0" err="1">
                <a:solidFill>
                  <a:srgbClr val="019FE0"/>
                </a:solidFill>
                <a:latin typeface="Noto Sans Disp Light" panose="020B0402040504020204" pitchFamily="34"/>
              </a:rPr>
              <a:t>Arquitetura</a:t>
            </a:r>
            <a:r>
              <a:rPr lang="en-US" altLang="en-US" sz="2000" dirty="0">
                <a:solidFill>
                  <a:srgbClr val="019FE0"/>
                </a:solidFill>
                <a:latin typeface="Noto Sans Disp Light" panose="020B0402040504020204" pitchFamily="34"/>
              </a:rPr>
              <a:t> da </a:t>
            </a:r>
            <a:r>
              <a:rPr lang="en-US" altLang="en-US" sz="2000" dirty="0" err="1">
                <a:solidFill>
                  <a:srgbClr val="019FE0"/>
                </a:solidFill>
                <a:latin typeface="Noto Sans Disp Light" panose="020B0402040504020204" pitchFamily="34"/>
              </a:rPr>
              <a:t>aplicação</a:t>
            </a:r>
            <a:r>
              <a:rPr lang="en-US" altLang="en-US" sz="2000" dirty="0">
                <a:solidFill>
                  <a:srgbClr val="019FE0"/>
                </a:solidFill>
                <a:latin typeface="Noto Sans Disp Light" panose="020B0402040504020204" pitchFamily="34"/>
              </a:rPr>
              <a:t>.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7CDFCCDF-211C-2F4C-9392-7314A3DCAE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2825" y="6712670"/>
            <a:ext cx="6866597" cy="10523520"/>
          </a:xfrm>
          <a:prstGeom prst="rect">
            <a:avLst/>
          </a:prstGeom>
        </p:spPr>
      </p:pic>
      <p:sp>
        <p:nvSpPr>
          <p:cNvPr id="36" name="TextBox 13">
            <a:extLst>
              <a:ext uri="{FF2B5EF4-FFF2-40B4-BE49-F238E27FC236}">
                <a16:creationId xmlns:a16="http://schemas.microsoft.com/office/drawing/2014/main" id="{AFFFB43D-E51F-0042-8CE8-6758CEC874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93563" y="21807619"/>
            <a:ext cx="7812088" cy="3509848"/>
          </a:xfrm>
          <a:prstGeom prst="rect">
            <a:avLst/>
          </a:prstGeom>
          <a:solidFill>
            <a:srgbClr val="DCDCDC"/>
          </a:solidFill>
          <a:ln>
            <a:noFill/>
          </a:ln>
          <a:extLst/>
        </p:spPr>
        <p:txBody>
          <a:bodyPr wrap="square" lIns="72000" tIns="72000" rIns="72000" bIns="108000">
            <a:spAutoFit/>
          </a:bodyPr>
          <a:lstStyle>
            <a:lvl1pPr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120000"/>
              </a:lnSpc>
              <a:defRPr/>
            </a:pPr>
            <a:r>
              <a:rPr lang="pt-PT" altLang="en-US" sz="3200" dirty="0">
                <a:solidFill>
                  <a:srgbClr val="019FE0"/>
                </a:solidFill>
                <a:latin typeface="+mj-lt"/>
                <a:cs typeface="Arial" panose="020B0604020202020204" pitchFamily="34" charset="0"/>
              </a:rPr>
              <a:t>Trabalho Futuro</a:t>
            </a:r>
          </a:p>
          <a:p>
            <a:pPr>
              <a:lnSpc>
                <a:spcPct val="120000"/>
              </a:lnSpc>
              <a:defRPr/>
            </a:pPr>
            <a:r>
              <a:rPr lang="pt-PT" altLang="en-US" sz="2500" dirty="0">
                <a:latin typeface="Noto Sans Disp" panose="020B0502040504020204" pitchFamily="34"/>
                <a:ea typeface="Noto Sans Disp" panose="020B0502040504020204" pitchFamily="34"/>
                <a:cs typeface="Noto Sans Disp" panose="020B0502040504020204" pitchFamily="34"/>
              </a:rPr>
              <a:t>A aplicação continua em fase de desenvolvimento pelo que ainda existe necessidade de certos ajustes, para além de expandir o número de utilizadores da aplicação e participantes de estudos, assim como testes sob condições reais.</a:t>
            </a:r>
          </a:p>
          <a:p>
            <a:pPr>
              <a:lnSpc>
                <a:spcPct val="120000"/>
              </a:lnSpc>
              <a:defRPr/>
            </a:pPr>
            <a:endParaRPr lang="pt-PT" altLang="en-US" sz="2500" dirty="0">
              <a:latin typeface="Noto Sans Disp" panose="020B0502040504020204" pitchFamily="34"/>
              <a:ea typeface="Noto Sans Disp" panose="020B0502040504020204" pitchFamily="34"/>
              <a:cs typeface="Noto Sans Disp" panose="020B0502040504020204" pitchFamily="34"/>
            </a:endParaRPr>
          </a:p>
        </p:txBody>
      </p:sp>
      <p:sp>
        <p:nvSpPr>
          <p:cNvPr id="24" name="TextBox 13">
            <a:extLst>
              <a:ext uri="{FF2B5EF4-FFF2-40B4-BE49-F238E27FC236}">
                <a16:creationId xmlns:a16="http://schemas.microsoft.com/office/drawing/2014/main" id="{6218B5BC-7910-4947-9C2D-12C6B20FE3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057187" y="18421414"/>
            <a:ext cx="7847013" cy="3048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6000" rIns="36000"/>
          <a:lstStyle>
            <a:lvl1pPr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120000"/>
              </a:lnSpc>
              <a:defRPr/>
            </a:pPr>
            <a:r>
              <a:rPr lang="pt-PT" altLang="en-US" sz="3200" dirty="0">
                <a:solidFill>
                  <a:srgbClr val="019FE0"/>
                </a:solidFill>
                <a:latin typeface="+mj-lt"/>
                <a:cs typeface="Arial" panose="020B0604020202020204" pitchFamily="34" charset="0"/>
              </a:rPr>
              <a:t>Objetivos</a:t>
            </a:r>
          </a:p>
          <a:p>
            <a:pPr>
              <a:lnSpc>
                <a:spcPct val="120000"/>
              </a:lnSpc>
              <a:defRPr/>
            </a:pP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O objetivo deste trabalho é registar o bem-estar dos seus participantes por meio de eventos </a:t>
            </a:r>
            <a:r>
              <a:rPr lang="pt-PT" altLang="en-US" sz="2500" dirty="0" err="1">
                <a:latin typeface="+mn-lt"/>
                <a:cs typeface="Segoe UI Light" panose="020B0502040204020203" pitchFamily="34" charset="0"/>
              </a:rPr>
              <a:t>auto-reportados</a:t>
            </a: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.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Recolher dados de diversos utilizadores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pt-PT" altLang="en-US" sz="2500" dirty="0">
                <a:latin typeface="+mn-lt"/>
                <a:cs typeface="Segoe UI Light" panose="020B0502040204020203" pitchFamily="34" charset="0"/>
              </a:rPr>
              <a:t>Efetuar estudos sobre o estado de grupos de utilizadores</a:t>
            </a:r>
          </a:p>
        </p:txBody>
      </p:sp>
      <p:pic>
        <p:nvPicPr>
          <p:cNvPr id="3" name="Imagem 2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F9927289-1101-1B41-AE1B-B3C2506C857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01"/>
          <a:stretch/>
        </p:blipFill>
        <p:spPr>
          <a:xfrm>
            <a:off x="4831212" y="20754230"/>
            <a:ext cx="1961053" cy="3920558"/>
          </a:xfrm>
          <a:prstGeom prst="rect">
            <a:avLst/>
          </a:prstGeom>
        </p:spPr>
      </p:pic>
      <p:pic>
        <p:nvPicPr>
          <p:cNvPr id="8" name="Imagem 7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12389175-4B33-1D41-8FD6-8ADB5E4CD61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01"/>
          <a:stretch/>
        </p:blipFill>
        <p:spPr>
          <a:xfrm>
            <a:off x="7192511" y="20754230"/>
            <a:ext cx="1961053" cy="3920558"/>
          </a:xfrm>
          <a:prstGeom prst="rect">
            <a:avLst/>
          </a:prstGeom>
        </p:spPr>
      </p:pic>
      <p:pic>
        <p:nvPicPr>
          <p:cNvPr id="10" name="Imagem 9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2DCB76EB-6E79-5E42-B7CC-BE48139D513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01"/>
          <a:stretch/>
        </p:blipFill>
        <p:spPr>
          <a:xfrm>
            <a:off x="9553810" y="20773640"/>
            <a:ext cx="1961053" cy="3920558"/>
          </a:xfrm>
          <a:prstGeom prst="rect">
            <a:avLst/>
          </a:prstGeom>
        </p:spPr>
      </p:pic>
      <p:pic>
        <p:nvPicPr>
          <p:cNvPr id="29" name="Imagem 28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7B0FBA3F-252C-5141-942E-B255DDFE3358}"/>
              </a:ext>
            </a:extLst>
          </p:cNvPr>
          <p:cNvPicPr>
            <a:picLocks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02" b="6428"/>
          <a:stretch/>
        </p:blipFill>
        <p:spPr>
          <a:xfrm>
            <a:off x="15478141" y="8998620"/>
            <a:ext cx="2099914" cy="3618706"/>
          </a:xfrm>
          <a:prstGeom prst="rect">
            <a:avLst/>
          </a:prstGeom>
        </p:spPr>
      </p:pic>
      <p:sp>
        <p:nvSpPr>
          <p:cNvPr id="33" name="TextBox 14">
            <a:extLst>
              <a:ext uri="{FF2B5EF4-FFF2-40B4-BE49-F238E27FC236}">
                <a16:creationId xmlns:a16="http://schemas.microsoft.com/office/drawing/2014/main" id="{531706C6-D831-7A4C-A54C-10B54287A7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7783" y="24858686"/>
            <a:ext cx="78390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r>
              <a:rPr lang="pt-PT" altLang="en-US" sz="2000" dirty="0" err="1">
                <a:solidFill>
                  <a:srgbClr val="019FE0"/>
                </a:solidFill>
                <a:latin typeface="+mn-lt"/>
              </a:rPr>
              <a:t>Fig</a:t>
            </a:r>
            <a:r>
              <a:rPr lang="pt-PT" altLang="en-US" sz="2000" dirty="0">
                <a:solidFill>
                  <a:srgbClr val="019FE0"/>
                </a:solidFill>
                <a:latin typeface="+mn-lt"/>
              </a:rPr>
              <a:t> 2- Capturas de ecrã da aplicação.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students18">
      <a:majorFont>
        <a:latin typeface="Noto Sans Disp SemBd"/>
        <a:ea typeface=""/>
        <a:cs typeface=""/>
      </a:majorFont>
      <a:minorFont>
        <a:latin typeface="Noto Sans Disp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CFD9E9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400" b="0" i="0" u="none" strike="noStrike" cap="none" normalizeH="0" baseline="0" dirty="0" err="1" smtClean="0">
            <a:ln>
              <a:noFill/>
            </a:ln>
            <a:solidFill>
              <a:srgbClr val="1A439B"/>
            </a:solidFill>
            <a:effectLst/>
            <a:latin typeface="+mn-lt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775</Words>
  <Application>Microsoft Macintosh PowerPoint</Application>
  <PresentationFormat>Personalizados</PresentationFormat>
  <Paragraphs>70</Paragraphs>
  <Slides>1</Slides>
  <Notes>1</Notes>
  <HiddenSlides>0</HiddenSlides>
  <MMClips>0</MMClips>
  <ScaleCrop>false</ScaleCrop>
  <HeadingPairs>
    <vt:vector size="8" baseType="variant">
      <vt:variant>
        <vt:lpstr>Tipos de letra usados</vt:lpstr>
      </vt:variant>
      <vt:variant>
        <vt:i4>7</vt:i4>
      </vt:variant>
      <vt:variant>
        <vt:lpstr>Tema</vt:lpstr>
      </vt:variant>
      <vt:variant>
        <vt:i4>1</vt:i4>
      </vt:variant>
      <vt:variant>
        <vt:lpstr>Servidores OLE incorporados</vt:lpstr>
      </vt:variant>
      <vt:variant>
        <vt:i4>1</vt:i4>
      </vt:variant>
      <vt:variant>
        <vt:lpstr>Títulos dos diapositivos</vt:lpstr>
      </vt:variant>
      <vt:variant>
        <vt:i4>1</vt:i4>
      </vt:variant>
    </vt:vector>
  </HeadingPairs>
  <TitlesOfParts>
    <vt:vector size="10" baseType="lpstr">
      <vt:lpstr>Arial</vt:lpstr>
      <vt:lpstr>Noto Sans Disp Light</vt:lpstr>
      <vt:lpstr>Noto Sans Disp Cond SemBd</vt:lpstr>
      <vt:lpstr>Noto Sans Disp</vt:lpstr>
      <vt:lpstr>Times</vt:lpstr>
      <vt:lpstr>Noto Sans Disp SemBd</vt:lpstr>
      <vt:lpstr>Calibri</vt:lpstr>
      <vt:lpstr>Blank Presentation</vt:lpstr>
      <vt:lpstr>CorelDRAW</vt:lpstr>
      <vt:lpstr>UrJourney – bem-estar e saúde ao longo do dia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2018-05-28T09:26:33Z</dcterms:created>
  <dcterms:modified xsi:type="dcterms:W3CDTF">2019-06-09T09:15:28Z</dcterms:modified>
</cp:coreProperties>
</file>

<file path=docProps/thumbnail.jpeg>
</file>